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handoutMasterIdLst>
    <p:handoutMasterId r:id="rId6"/>
  </p:handoutMasterIdLst>
  <p:sldIdLst>
    <p:sldId id="349" r:id="rId2"/>
    <p:sldId id="285" r:id="rId3"/>
    <p:sldId id="353" r:id="rId4"/>
  </p:sldIdLst>
  <p:sldSz cx="12195175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3" orient="horz" pos="391" userDrawn="1">
          <p15:clr>
            <a:srgbClr val="A4A3A4"/>
          </p15:clr>
        </p15:guide>
        <p15:guide id="5" pos="38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9F2"/>
    <a:srgbClr val="3536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3" autoAdjust="0"/>
    <p:restoredTop sz="86410" autoAdjust="0"/>
  </p:normalViewPr>
  <p:slideViewPr>
    <p:cSldViewPr snapToGrid="0" snapToObjects="1" showGuides="1">
      <p:cViewPr varScale="1">
        <p:scale>
          <a:sx n="59" d="100"/>
          <a:sy n="59" d="100"/>
        </p:scale>
        <p:origin x="856" y="60"/>
      </p:cViewPr>
      <p:guideLst>
        <p:guide orient="horz" pos="2160"/>
        <p:guide orient="horz" pos="391"/>
        <p:guide pos="3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C0AF9C-0A1E-FC44-A9E4-B2D2C27B174D}" type="datetimeFigureOut">
              <a:rPr lang="en-US" smtClean="0"/>
              <a:pPr/>
              <a:t>12/14/2022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29539A-7074-1540-A465-2A6DCBB7F9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3850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E4A5B-860F-48A8-8317-191E0EF4C33B}" type="datetimeFigureOut">
              <a:rPr lang="en-GB" smtClean="0"/>
              <a:pPr/>
              <a:t>14/12/2022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ABA6D-F0DA-4F85-A720-04754C301D6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82374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3237" y="1693449"/>
            <a:ext cx="11210925" cy="1021177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3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3237" y="2836864"/>
            <a:ext cx="11210925" cy="1655762"/>
          </a:xfrm>
        </p:spPr>
        <p:txBody>
          <a:bodyPr>
            <a:noAutofit/>
          </a:bodyPr>
          <a:lstStyle>
            <a:lvl1pPr marL="0" indent="0" algn="l"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3889" y="5763237"/>
            <a:ext cx="10854974" cy="5899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400">
                <a:solidFill>
                  <a:schemeClr val="accent6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160193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4" orient="horz" pos="130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4356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1014" y="1700214"/>
            <a:ext cx="5423508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0651" y="1700212"/>
            <a:ext cx="5423512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21395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mp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9211404-45CD-4325-8498-AF8EEE4AA2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92752" y="6491916"/>
            <a:ext cx="370511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6" name="內容版面配置區 25"/>
          <p:cNvSpPr>
            <a:spLocks noGrp="1"/>
          </p:cNvSpPr>
          <p:nvPr>
            <p:ph sz="quarter" idx="10"/>
          </p:nvPr>
        </p:nvSpPr>
        <p:spPr>
          <a:xfrm>
            <a:off x="431912" y="1343609"/>
            <a:ext cx="5377568" cy="4943151"/>
          </a:xfrm>
        </p:spPr>
        <p:txBody>
          <a:bodyPr>
            <a:normAutofit/>
          </a:bodyPr>
          <a:lstStyle>
            <a:lvl1pPr>
              <a:defRPr sz="2133" b="0">
                <a:latin typeface="+mj-lt"/>
              </a:defRPr>
            </a:lvl1pPr>
            <a:lvl2pPr marL="719649" indent="-359824">
              <a:defRPr sz="1867" b="0"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 marL="956709" indent="-232828">
              <a:defRPr sz="1467" b="0"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 marL="1193770" indent="-237061">
              <a:defRPr sz="1467" b="0"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 marL="1437181" indent="-237061">
              <a:defRPr sz="1400" b="0"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 dirty="0"/>
          </a:p>
        </p:txBody>
      </p:sp>
      <p:sp>
        <p:nvSpPr>
          <p:cNvPr id="7" name="內容版面配置區 25"/>
          <p:cNvSpPr>
            <a:spLocks noGrp="1"/>
          </p:cNvSpPr>
          <p:nvPr>
            <p:ph sz="quarter" idx="11"/>
          </p:nvPr>
        </p:nvSpPr>
        <p:spPr>
          <a:xfrm>
            <a:off x="6001552" y="1339963"/>
            <a:ext cx="5391200" cy="4943151"/>
          </a:xfrm>
        </p:spPr>
        <p:txBody>
          <a:bodyPr>
            <a:normAutofit/>
          </a:bodyPr>
          <a:lstStyle>
            <a:lvl1pPr>
              <a:defRPr sz="2133" b="0">
                <a:latin typeface="+mj-lt"/>
              </a:defRPr>
            </a:lvl1pPr>
            <a:lvl2pPr marL="719649" indent="-359824">
              <a:defRPr sz="1867" b="0"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 marL="956709" indent="-232828">
              <a:defRPr sz="1467" b="0"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 marL="1193770" indent="-237061">
              <a:defRPr sz="1467" b="0"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 marL="1437181" indent="-237061">
              <a:defRPr sz="1400" b="0"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TW" alt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7273B84-FC04-4CD9-8F56-B26001BD911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31911" y="773314"/>
            <a:ext cx="9543469" cy="467716"/>
          </a:xfrm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594769" indent="0">
              <a:buNone/>
              <a:defRPr/>
            </a:lvl2pPr>
          </a:lstStyle>
          <a:p>
            <a:pPr lvl="0"/>
            <a:r>
              <a:rPr lang="en-US" dirty="0"/>
              <a:t>Subtitle Calibri Light 20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A9AE7AF3-680B-48ED-AA43-D22BCC0AC9B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85410" y="237067"/>
            <a:ext cx="1307340" cy="467784"/>
          </a:xfrm>
        </p:spPr>
        <p:txBody>
          <a:bodyPr anchor="ctr">
            <a:noAutofit/>
          </a:bodyPr>
          <a:lstStyle>
            <a:lvl1pPr marL="0" indent="0" algn="r">
              <a:buNone/>
              <a:defRPr sz="3733">
                <a:solidFill>
                  <a:schemeClr val="bg1">
                    <a:lumMod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594769" indent="0">
              <a:buNone/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 marL="1204354" indent="0">
              <a:buNone/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 marL="1439297" indent="0">
              <a:buNone/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 marL="1676358" indent="0">
              <a:buNone/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fi-FI" dirty="0"/>
              <a:t>[1/n]</a:t>
            </a:r>
            <a:endParaRPr lang="en-US" dirty="0"/>
          </a:p>
        </p:txBody>
      </p:sp>
      <p:sp>
        <p:nvSpPr>
          <p:cNvPr id="16" name="Text Placeholder 11">
            <a:extLst>
              <a:ext uri="{FF2B5EF4-FFF2-40B4-BE49-F238E27FC236}">
                <a16:creationId xmlns:a16="http://schemas.microsoft.com/office/drawing/2014/main" id="{71351F2C-CBAA-4AD9-BC74-7B640AF3547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85410" y="772585"/>
            <a:ext cx="1307340" cy="467783"/>
          </a:xfrm>
        </p:spPr>
        <p:txBody>
          <a:bodyPr anchor="ctr"/>
          <a:lstStyle>
            <a:lvl1pPr marL="0" indent="0" algn="r">
              <a:buNone/>
              <a:defRPr>
                <a:solidFill>
                  <a:schemeClr val="bg1">
                    <a:lumMod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fi-FI" dirty="0">
                <a:latin typeface="Calibri Light" panose="020F0302020204030204" pitchFamily="34" charset="0"/>
                <a:cs typeface="Calibri Light" panose="020F0302020204030204" pitchFamily="34" charset="0"/>
              </a:rPr>
              <a:t>[1/m]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DD30D-4424-4830-A5BB-D2B121EA2F7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913" y="236894"/>
            <a:ext cx="9543467" cy="467957"/>
          </a:xfrm>
        </p:spPr>
        <p:txBody>
          <a:bodyPr/>
          <a:lstStyle>
            <a:lvl1pPr>
              <a:defRPr/>
            </a:lvl1pPr>
          </a:lstStyle>
          <a:p>
            <a:r>
              <a:rPr lang="fi-FI" dirty="0"/>
              <a:t>Title Calibri Bold 28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2829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1013" y="587066"/>
            <a:ext cx="11233150" cy="104885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013" y="1701008"/>
            <a:ext cx="11233149" cy="43838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43652" y="6403512"/>
            <a:ext cx="370511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505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62" r:id="rId2"/>
    <p:sldLayoutId id="2147483664" r:id="rId3"/>
    <p:sldLayoutId id="2147483696" r:id="rId4"/>
  </p:sldLayoutIdLst>
  <p:hf hdr="0"/>
  <p:txStyles>
    <p:titleStyle>
      <a:lvl1pPr algn="l" defTabSz="914400" rtl="0" eaLnBrk="1" latinLnBrk="0" hangingPunct="1">
        <a:lnSpc>
          <a:spcPct val="82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1463" indent="-271463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804863" indent="-358775" algn="l" defTabSz="914400" rtl="0" eaLnBrk="1" latinLnBrk="0" hangingPunct="1">
        <a:lnSpc>
          <a:spcPct val="90000"/>
        </a:lnSpc>
        <a:spcBef>
          <a:spcPts val="900"/>
        </a:spcBef>
        <a:buFont typeface="Calibri Light" panose="020F03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913" indent="-174625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4351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3" userDrawn="1">
          <p15:clr>
            <a:srgbClr val="F26B43"/>
          </p15:clr>
        </p15:guide>
        <p15:guide id="2" pos="5443" userDrawn="1">
          <p15:clr>
            <a:srgbClr val="F26B43"/>
          </p15:clr>
        </p15:guide>
        <p15:guide id="3" orient="horz" pos="582" userDrawn="1">
          <p15:clr>
            <a:srgbClr val="F26B43"/>
          </p15:clr>
        </p15:guide>
        <p15:guide id="4" orient="horz" pos="1071" userDrawn="1">
          <p15:clr>
            <a:srgbClr val="F26B43"/>
          </p15:clr>
        </p15:guide>
        <p15:guide id="5" orient="horz" pos="3833" userDrawn="1">
          <p15:clr>
            <a:srgbClr val="F26B43"/>
          </p15:clr>
        </p15:guide>
        <p15:guide id="6" orient="horz" pos="1164" userDrawn="1">
          <p15:clr>
            <a:srgbClr val="F26B43"/>
          </p15:clr>
        </p15:guide>
        <p15:guide id="7" pos="737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Way Forward on Rel-18 Planning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sz="1800" dirty="0">
              <a:highlight>
                <a:srgbClr val="FFFF00"/>
              </a:highligh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3889" y="402672"/>
            <a:ext cx="11210274" cy="65434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tabLst>
                <a:tab pos="11199813" algn="r"/>
              </a:tabLst>
            </a:pPr>
            <a:r>
              <a:rPr lang="en-US" b="1" dirty="0">
                <a:latin typeface="+mj-lt"/>
              </a:rPr>
              <a:t>3GPP TSG SA#98e	SP-221310</a:t>
            </a:r>
          </a:p>
          <a:p>
            <a:pPr>
              <a:tabLst>
                <a:tab pos="11199813" algn="r"/>
              </a:tabLst>
            </a:pPr>
            <a:r>
              <a:rPr lang="en-US" dirty="0"/>
              <a:t>Electronic, 13-19 December 2022	Agenda Item  7.3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00212" y="3691156"/>
            <a:ext cx="4597167" cy="545284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algn="ctr"/>
            <a:endParaRPr lang="en-US" b="1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37625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DDA066E-DBE5-4ECD-B246-C491FC7F94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2E95423-2A7A-42BC-9101-D8DC7AC1F22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31911" y="1343609"/>
            <a:ext cx="5377568" cy="4943151"/>
          </a:xfrm>
        </p:spPr>
        <p:txBody>
          <a:bodyPr>
            <a:normAutofit/>
          </a:bodyPr>
          <a:lstStyle/>
          <a:p>
            <a:r>
              <a:rPr lang="fi-FI" sz="1467" dirty="0"/>
              <a:t>Proposal for freeze date shift by one quarter</a:t>
            </a:r>
          </a:p>
          <a:p>
            <a:pPr lvl="1"/>
            <a:r>
              <a:rPr lang="fi-FI" sz="1400" dirty="0">
                <a:solidFill>
                  <a:srgbClr val="000000"/>
                </a:solidFill>
              </a:rPr>
              <a:t>Extend both Stage 2 and Stage 3 (SA/CT) shift</a:t>
            </a:r>
          </a:p>
          <a:p>
            <a:pPr lvl="2"/>
            <a:r>
              <a:rPr lang="en-US" sz="1200" dirty="0">
                <a:effectLst/>
                <a:latin typeface="Calibri" panose="020F0502020204030204" pitchFamily="34" charset="0"/>
                <a:ea typeface="DengXian" panose="02010600030101010101" pitchFamily="2" charset="-122"/>
              </a:rPr>
              <a:t>Impact on Open API freeze date will be discussed during RAN, SA, and CT common Rel-18 planning.</a:t>
            </a:r>
          </a:p>
          <a:p>
            <a:pPr lvl="2"/>
            <a:r>
              <a:rPr lang="en-US" sz="1200" dirty="0">
                <a:solidFill>
                  <a:srgbClr val="000000"/>
                </a:solidFill>
                <a:latin typeface="Calibri" panose="020F0502020204030204" pitchFamily="34" charset="0"/>
                <a:ea typeface="DengXian" panose="02010600030101010101" pitchFamily="2" charset="-122"/>
              </a:rPr>
              <a:t>RAN Rel-18 timeline is NOT part of this discussion</a:t>
            </a:r>
            <a:endParaRPr lang="fi-FI" sz="1200" dirty="0">
              <a:solidFill>
                <a:srgbClr val="000000"/>
              </a:solidFill>
            </a:endParaRPr>
          </a:p>
          <a:p>
            <a:r>
              <a:rPr lang="fi-FI" sz="1467" dirty="0"/>
              <a:t>Ground rules (Guidance from SA to SA2) shall be enforced</a:t>
            </a:r>
            <a:endParaRPr lang="fi-FI" sz="1400" dirty="0">
              <a:solidFill>
                <a:srgbClr val="000000"/>
              </a:solidFill>
            </a:endParaRPr>
          </a:p>
          <a:p>
            <a:pPr lvl="1"/>
            <a:r>
              <a:rPr lang="en-GB" sz="1333" dirty="0">
                <a:solidFill>
                  <a:srgbClr val="000000"/>
                </a:solidFill>
              </a:rPr>
              <a:t>1) Finish all Rel-18 study items by Jan-2023.</a:t>
            </a:r>
            <a:endParaRPr lang="fi-FI" sz="1333" dirty="0">
              <a:solidFill>
                <a:srgbClr val="000000"/>
              </a:solidFill>
            </a:endParaRPr>
          </a:p>
          <a:p>
            <a:pPr lvl="1"/>
            <a:r>
              <a:rPr lang="en-GB" sz="1333" dirty="0">
                <a:solidFill>
                  <a:srgbClr val="000000"/>
                </a:solidFill>
              </a:rPr>
              <a:t>2) Normative work will be limited to existing approved WIDs, with possible updates due to remaining study conclusions in Jan- 2023.</a:t>
            </a:r>
          </a:p>
          <a:p>
            <a:pPr lvl="1"/>
            <a:r>
              <a:rPr lang="en-GB" sz="1333" dirty="0">
                <a:solidFill>
                  <a:srgbClr val="000000"/>
                </a:solidFill>
              </a:rPr>
              <a:t>3) Any SA2 work required to allow RAN progress shall be completed by SA#99. This is normal alignment work and TU allocation should be taken from SA2 overall buffer.</a:t>
            </a:r>
            <a:endParaRPr lang="fi-FI" sz="1333" dirty="0">
              <a:solidFill>
                <a:srgbClr val="000000"/>
              </a:solidFill>
            </a:endParaRPr>
          </a:p>
          <a:p>
            <a:pPr lvl="1"/>
            <a:r>
              <a:rPr lang="en-GB" sz="1333" dirty="0">
                <a:solidFill>
                  <a:srgbClr val="000000"/>
                </a:solidFill>
              </a:rPr>
              <a:t>4) Finalize normative work by SA#100. SA expects none or very few of exceptions for SA#100 e.g. due to inter TSG dependence. </a:t>
            </a:r>
          </a:p>
          <a:p>
            <a:pPr marL="359825" lvl="1" indent="0">
              <a:buNone/>
            </a:pPr>
            <a:endParaRPr lang="fi-FI" sz="1333" dirty="0">
              <a:solidFill>
                <a:srgbClr val="000000"/>
              </a:solidFill>
              <a:highlight>
                <a:srgbClr val="FFFF00"/>
              </a:highlight>
            </a:endParaRPr>
          </a:p>
          <a:p>
            <a:pPr marL="359824" lvl="1" indent="0">
              <a:buNone/>
            </a:pPr>
            <a:endParaRPr lang="fi-FI" sz="1400" b="1" dirty="0"/>
          </a:p>
        </p:txBody>
      </p:sp>
      <p:graphicFrame>
        <p:nvGraphicFramePr>
          <p:cNvPr id="12" name="Content Placeholder 11">
            <a:extLst>
              <a:ext uri="{FF2B5EF4-FFF2-40B4-BE49-F238E27FC236}">
                <a16:creationId xmlns:a16="http://schemas.microsoft.com/office/drawing/2014/main" id="{47A8A3DA-D1B8-4C89-BF3C-7E1C9FDC2A5A}"/>
              </a:ext>
            </a:extLst>
          </p:cNvPr>
          <p:cNvGraphicFramePr>
            <a:graphicFrameLocks noGrp="1"/>
          </p:cNvGraphicFramePr>
          <p:nvPr>
            <p:ph sz="quarter" idx="11"/>
            <p:extLst>
              <p:ext uri="{D42A27DB-BD31-4B8C-83A1-F6EECF244321}">
                <p14:modId xmlns:p14="http://schemas.microsoft.com/office/powerpoint/2010/main" val="2811122894"/>
              </p:ext>
            </p:extLst>
          </p:nvPr>
        </p:nvGraphicFramePr>
        <p:xfrm>
          <a:off x="7447802" y="1343609"/>
          <a:ext cx="3944950" cy="2865120"/>
        </p:xfrm>
        <a:graphic>
          <a:graphicData uri="http://schemas.openxmlformats.org/drawingml/2006/table">
            <a:tbl>
              <a:tblPr/>
              <a:tblGrid>
                <a:gridCol w="1056784">
                  <a:extLst>
                    <a:ext uri="{9D8B030D-6E8A-4147-A177-3AD203B41FA5}">
                      <a16:colId xmlns:a16="http://schemas.microsoft.com/office/drawing/2014/main" val="427608433"/>
                    </a:ext>
                  </a:extLst>
                </a:gridCol>
                <a:gridCol w="1444083">
                  <a:extLst>
                    <a:ext uri="{9D8B030D-6E8A-4147-A177-3AD203B41FA5}">
                      <a16:colId xmlns:a16="http://schemas.microsoft.com/office/drawing/2014/main" val="2014159253"/>
                    </a:ext>
                  </a:extLst>
                </a:gridCol>
                <a:gridCol w="1444083">
                  <a:extLst>
                    <a:ext uri="{9D8B030D-6E8A-4147-A177-3AD203B41FA5}">
                      <a16:colId xmlns:a16="http://schemas.microsoft.com/office/drawing/2014/main" val="3668913509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Rel-18</a:t>
                      </a:r>
                    </a:p>
                  </a:txBody>
                  <a:tcPr marL="60960" marR="60960" marT="60960" marB="6096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Current</a:t>
                      </a:r>
                    </a:p>
                  </a:txBody>
                  <a:tcPr marL="60960" marR="60960" marT="60960" marB="6096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Proposal</a:t>
                      </a:r>
                    </a:p>
                  </a:txBody>
                  <a:tcPr marL="60960" marR="60960" marT="60960" marB="6096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0410868"/>
                  </a:ext>
                </a:extLst>
              </a:tr>
              <a:tr h="48768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Stage 2</a:t>
                      </a:r>
                    </a:p>
                  </a:txBody>
                  <a:tcPr marL="60960" marR="60960" marT="60960" marB="6096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 Light" panose="020F0302020204030204" pitchFamily="34" charset="0"/>
                        </a:rPr>
                        <a:t>TSG#99 (Mar 2023)</a:t>
                      </a:r>
                      <a:endParaRPr lang="en-GB" sz="1200" dirty="0">
                        <a:solidFill>
                          <a:schemeClr val="accent4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60960" marR="60960" marT="60960" marB="6096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</a:rPr>
                        <a:t>TSG#100 (Jun 2023) </a:t>
                      </a:r>
                      <a:br>
                        <a:rPr lang="en-GB" sz="1200" dirty="0"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</a:rPr>
                      </a:br>
                      <a:r>
                        <a:rPr lang="en-GB" sz="1200" b="0" dirty="0"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</a:rPr>
                        <a:t>with </a:t>
                      </a:r>
                      <a:r>
                        <a:rPr lang="en-GB" sz="1200" b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ground rules</a:t>
                      </a:r>
                    </a:p>
                  </a:txBody>
                  <a:tcPr marL="60960" marR="60960" marT="60960" marB="6096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465486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806450" algn="l"/>
                          <a:tab pos="1343025" algn="l"/>
                        </a:tabLs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Stage 3 PHY</a:t>
                      </a:r>
                    </a:p>
                  </a:txBody>
                  <a:tcPr marL="60960" marR="60960" marT="60960" marB="6096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 Light" panose="020F0302020204030204" pitchFamily="34" charset="0"/>
                        </a:rPr>
                        <a:t>TSG#101 (Sep 2023)</a:t>
                      </a:r>
                    </a:p>
                  </a:txBody>
                  <a:tcPr marL="60960" marR="60960" marT="60960" marB="6096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 Light" panose="020F0302020204030204" pitchFamily="34" charset="0"/>
                        </a:rPr>
                        <a:t>TSG#101 (Sep 2023)</a:t>
                      </a:r>
                      <a:endParaRPr lang="en-GB" sz="1200" b="0" dirty="0">
                        <a:solidFill>
                          <a:srgbClr val="FF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60960" marR="60960" marT="60960" marB="6096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4275378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7675" algn="l"/>
                          <a:tab pos="806450" algn="l"/>
                          <a:tab pos="1343025" algn="l"/>
                        </a:tabLs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Stage 3 RAN</a:t>
                      </a:r>
                    </a:p>
                  </a:txBody>
                  <a:tcPr marL="60960" marR="60960" marT="60960" marB="6096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 Light" panose="020F0302020204030204" pitchFamily="34" charset="0"/>
                        </a:rPr>
                        <a:t>TSG#102 (Dec 2023)</a:t>
                      </a:r>
                    </a:p>
                  </a:txBody>
                  <a:tcPr marL="60960" marR="60960" marT="60960" marB="6096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 Light" panose="020F0302020204030204" pitchFamily="34" charset="0"/>
                        </a:rPr>
                        <a:t>TSG#102 (Dec 2023)</a:t>
                      </a:r>
                      <a:endParaRPr lang="en-GB" sz="1200" b="0" dirty="0">
                        <a:solidFill>
                          <a:srgbClr val="FF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60960" marR="60960" marT="60960" marB="6096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4004198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88900" algn="l"/>
                          <a:tab pos="806450" algn="l"/>
                          <a:tab pos="1343025" algn="l"/>
                        </a:tabLs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Stage 3 SA/CT</a:t>
                      </a:r>
                    </a:p>
                  </a:txBody>
                  <a:tcPr marL="60960" marR="60960" marT="60960" marB="6096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 Light" panose="020F0302020204030204" pitchFamily="34" charset="0"/>
                        </a:rPr>
                        <a:t>TSG#102 (Dec 2023)</a:t>
                      </a:r>
                    </a:p>
                  </a:txBody>
                  <a:tcPr marL="60960" marR="60960" marT="60960" marB="6096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>
                          <a:solidFill>
                            <a:srgbClr val="FF0000"/>
                          </a:solidFill>
                          <a:effectLst/>
                          <a:latin typeface="Calibri Light" panose="020F0302020204030204" pitchFamily="34" charset="0"/>
                        </a:rPr>
                        <a:t>TSG#103 (Mar 2024)</a:t>
                      </a:r>
                    </a:p>
                  </a:txBody>
                  <a:tcPr marL="60960" marR="60960" marT="60960" marB="6096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4502776"/>
                  </a:ext>
                </a:extLst>
              </a:tr>
              <a:tr h="48768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RAN ASN.1</a:t>
                      </a:r>
                    </a:p>
                  </a:txBody>
                  <a:tcPr marL="60960" marR="60960" marT="60960" marB="6096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 Light" panose="020F0302020204030204" pitchFamily="34" charset="0"/>
                        </a:rPr>
                        <a:t>TSG#103 (Mar 2024)</a:t>
                      </a:r>
                    </a:p>
                  </a:txBody>
                  <a:tcPr marL="60960" marR="60960" marT="60960" marB="6096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effectLst/>
                          <a:latin typeface="Calibri Light" panose="020F0302020204030204" pitchFamily="34" charset="0"/>
                        </a:rPr>
                        <a:t>TSG#103 (Mar 2024)</a:t>
                      </a:r>
                    </a:p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b="0" dirty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highlight>
                          <a:srgbClr val="00FFFF"/>
                        </a:highlight>
                        <a:latin typeface="Calibri Light" panose="020F0302020204030204" pitchFamily="34" charset="0"/>
                      </a:endParaRPr>
                    </a:p>
                  </a:txBody>
                  <a:tcPr marL="60960" marR="60960" marT="60960" marB="6096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5170168"/>
                  </a:ext>
                </a:extLst>
              </a:tr>
              <a:tr h="48768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CT Prot., Open APIs</a:t>
                      </a:r>
                    </a:p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0960" marR="60960" marT="60960" marB="6096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 Light" panose="020F0302020204030204" pitchFamily="34" charset="0"/>
                        </a:rPr>
                        <a:t>TSG#103 (Mar 2024)</a:t>
                      </a:r>
                    </a:p>
                  </a:txBody>
                  <a:tcPr marL="60960" marR="60960" marT="60960" marB="6096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>
                          <a:solidFill>
                            <a:schemeClr val="tx1">
                              <a:lumMod val="75000"/>
                            </a:schemeClr>
                          </a:solidFill>
                          <a:effectLst/>
                          <a:latin typeface="Calibri Light" panose="020F0302020204030204" pitchFamily="34" charset="0"/>
                        </a:rPr>
                        <a:t>TBD</a:t>
                      </a:r>
                    </a:p>
                    <a:p>
                      <a:pPr marL="0" marR="0" algn="ctr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200" b="0" dirty="0">
                        <a:solidFill>
                          <a:schemeClr val="tx1">
                            <a:lumMod val="75000"/>
                          </a:schemeClr>
                        </a:solidFill>
                        <a:effectLst/>
                        <a:highlight>
                          <a:srgbClr val="00FFFF"/>
                        </a:highlight>
                        <a:latin typeface="Calibri Light" panose="020F0302020204030204" pitchFamily="34" charset="0"/>
                      </a:endParaRPr>
                    </a:p>
                  </a:txBody>
                  <a:tcPr marL="60960" marR="60960" marT="60960" marB="6096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0953012"/>
                  </a:ext>
                </a:extLst>
              </a:tr>
            </a:tbl>
          </a:graphicData>
        </a:graphic>
      </p:graphicFrame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E3406F2-A7E8-4691-8954-47C4725A10A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AAE9F16-6D8C-439B-8ED6-547684EA57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i-FI" dirty="0"/>
              <a:t>Rel-18 Proposed Alternative Timeline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8955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1B978C-1457-4CF7-B2BE-8686CA354E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/>
              <a:t>Thank You!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D1BDE09-2888-4D5C-9A8C-99BA339E638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D22900-1BCF-4E00-8007-23B50B7494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47C0EB9-E99F-4C74-ADA6-D3002A2B6E0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98875"/>
      </p:ext>
    </p:extLst>
  </p:cSld>
  <p:clrMapOvr>
    <a:masterClrMapping/>
  </p:clrMapOvr>
</p:sld>
</file>

<file path=ppt/theme/theme1.xml><?xml version="1.0" encoding="utf-8"?>
<a:theme xmlns:a="http://schemas.openxmlformats.org/drawingml/2006/main" name="MediaTek_PPT_Template_16x9_Internal Use">
  <a:themeElements>
    <a:clrScheme name="MediaTek">
      <a:dk1>
        <a:sysClr val="windowText" lastClr="000000"/>
      </a:dk1>
      <a:lt1>
        <a:sysClr val="window" lastClr="FFFFFF"/>
      </a:lt1>
      <a:dk2>
        <a:srgbClr val="F39A1E"/>
      </a:dk2>
      <a:lt2>
        <a:srgbClr val="E7E6E6"/>
      </a:lt2>
      <a:accent1>
        <a:srgbClr val="69BE28"/>
      </a:accent1>
      <a:accent2>
        <a:srgbClr val="D71F85"/>
      </a:accent2>
      <a:accent3>
        <a:srgbClr val="00A1DE"/>
      </a:accent3>
      <a:accent4>
        <a:srgbClr val="F39A1E"/>
      </a:accent4>
      <a:accent5>
        <a:srgbClr val="FED100"/>
      </a:accent5>
      <a:accent6>
        <a:srgbClr val="353630"/>
      </a:accent6>
      <a:hlink>
        <a:srgbClr val="00A1DE"/>
      </a:hlink>
      <a:folHlink>
        <a:srgbClr val="D71F85"/>
      </a:folHlink>
    </a:clrScheme>
    <a:fontScheme name="MediaTek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wrap="none" lIns="0" tIns="0" rIns="0" bIns="0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MediaTek Light.pptm" id="{1260BEE3-90CA-4854-9CB8-527F3BDFDF20}" vid="{4FE67AC8-4504-43FF-A03C-3E2D8B01E59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MediaTek Light</Template>
  <TotalTime>9090</TotalTime>
  <Words>300</Words>
  <Application>Microsoft Office PowerPoint</Application>
  <PresentationFormat>Custom</PresentationFormat>
  <Paragraphs>38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MediaTek_PPT_Template_16x9_Internal Use</vt:lpstr>
      <vt:lpstr>Way Forward on Rel-18 Planning</vt:lpstr>
      <vt:lpstr>Rel-18 Proposed Alternative Timeline</vt:lpstr>
      <vt:lpstr>Thank You!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Rel-18/ Rel-19 Planning</dc:title>
  <dc:creator>MediaTek Inc.</dc:creator>
  <cp:lastModifiedBy>Mediatek</cp:lastModifiedBy>
  <cp:revision>262</cp:revision>
  <dcterms:created xsi:type="dcterms:W3CDTF">2019-11-21T19:15:22Z</dcterms:created>
  <dcterms:modified xsi:type="dcterms:W3CDTF">2022-12-14T14:48:45Z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MSIP_Label_83bcef13-7cac-433f-ba1d-47a323951816_Enabled">
    <vt:lpwstr>true</vt:lpwstr>
  </property>
  <property fmtid="{D5CDD505-2E9C-101B-9397-08002B2CF9AE}" pid="4" name="MSIP_Label_83bcef13-7cac-433f-ba1d-47a323951816_SetDate">
    <vt:lpwstr>2022-12-02T13:16:44Z</vt:lpwstr>
  </property>
  <property fmtid="{D5CDD505-2E9C-101B-9397-08002B2CF9AE}" pid="5" name="MSIP_Label_83bcef13-7cac-433f-ba1d-47a323951816_Method">
    <vt:lpwstr>Privileged</vt:lpwstr>
  </property>
  <property fmtid="{D5CDD505-2E9C-101B-9397-08002B2CF9AE}" pid="6" name="MSIP_Label_83bcef13-7cac-433f-ba1d-47a323951816_Name">
    <vt:lpwstr>MTK_Unclassified</vt:lpwstr>
  </property>
  <property fmtid="{D5CDD505-2E9C-101B-9397-08002B2CF9AE}" pid="7" name="MSIP_Label_83bcef13-7cac-433f-ba1d-47a323951816_SiteId">
    <vt:lpwstr>a7687ede-7a6b-4ef6-bace-642f677fbe31</vt:lpwstr>
  </property>
  <property fmtid="{D5CDD505-2E9C-101B-9397-08002B2CF9AE}" pid="8" name="MSIP_Label_83bcef13-7cac-433f-ba1d-47a323951816_ActionId">
    <vt:lpwstr>39b5eaba-7004-4cb0-9b78-1f001092a011</vt:lpwstr>
  </property>
  <property fmtid="{D5CDD505-2E9C-101B-9397-08002B2CF9AE}" pid="9" name="MSIP_Label_83bcef13-7cac-433f-ba1d-47a323951816_ContentBits">
    <vt:lpwstr>0</vt:lpwstr>
  </property>
</Properties>
</file>